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Source Sans Pr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bold.fntdata"/><Relationship Id="rId25" Type="http://schemas.openxmlformats.org/officeDocument/2006/relationships/font" Target="fonts/SourceSansPro-regular.fntdata"/><Relationship Id="rId28" Type="http://schemas.openxmlformats.org/officeDocument/2006/relationships/font" Target="fonts/SourceSansPro-boldItalic.fntdata"/><Relationship Id="rId27" Type="http://schemas.openxmlformats.org/officeDocument/2006/relationships/font" Target="fonts/SourceSans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80700" y="94650"/>
            <a:ext cx="8982600" cy="130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311700" y="1474525"/>
            <a:ext cx="8520600" cy="200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223900" y="94656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פריסה מותאמת אישית 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58" name="Shape 58"/>
          <p:cNvSpPr/>
          <p:nvPr/>
        </p:nvSpPr>
        <p:spPr>
          <a:xfrm>
            <a:off x="80700" y="3352800"/>
            <a:ext cx="8982600" cy="17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37" name="Shape 37"/>
          <p:cNvSpPr/>
          <p:nvPr/>
        </p:nvSpPr>
        <p:spPr>
          <a:xfrm>
            <a:off x="3200400" y="1676400"/>
            <a:ext cx="2819447" cy="1676376"/>
          </a:xfrm>
          <a:prstGeom prst="clou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5497975" y="80700"/>
            <a:ext cx="35652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w"/>
              <a:t>‹#›</a:t>
            </a:fld>
          </a:p>
        </p:txBody>
      </p:sp>
      <p:sp>
        <p:nvSpPr>
          <p:cNvPr id="48" name="Shape 48"/>
          <p:cNvSpPr/>
          <p:nvPr/>
        </p:nvSpPr>
        <p:spPr>
          <a:xfrm>
            <a:off x="99350" y="80700"/>
            <a:ext cx="35652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Source Sans Pro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w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png"/><Relationship Id="rId4" Type="http://schemas.openxmlformats.org/officeDocument/2006/relationships/image" Target="../media/image05.png"/><Relationship Id="rId5" Type="http://schemas.openxmlformats.org/officeDocument/2006/relationships/image" Target="../media/image09.png"/><Relationship Id="rId6" Type="http://schemas.openxmlformats.org/officeDocument/2006/relationships/image" Target="../media/image02.png"/><Relationship Id="rId7" Type="http://schemas.openxmlformats.org/officeDocument/2006/relationships/image" Target="../media/image23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01.png"/><Relationship Id="rId7" Type="http://schemas.openxmlformats.org/officeDocument/2006/relationships/image" Target="../media/image09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01.png"/><Relationship Id="rId5" Type="http://schemas.openxmlformats.org/officeDocument/2006/relationships/image" Target="../media/image28.png"/><Relationship Id="rId6" Type="http://schemas.openxmlformats.org/officeDocument/2006/relationships/image" Target="../media/image08.png"/><Relationship Id="rId7" Type="http://schemas.openxmlformats.org/officeDocument/2006/relationships/image" Target="../media/image06.png"/><Relationship Id="rId8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00.png"/><Relationship Id="rId6" Type="http://schemas.openxmlformats.org/officeDocument/2006/relationships/image" Target="../media/image13.png"/><Relationship Id="rId7" Type="http://schemas.openxmlformats.org/officeDocument/2006/relationships/image" Target="../media/image07.png"/><Relationship Id="rId8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5.xml"/><Relationship Id="rId4" Type="http://schemas.openxmlformats.org/officeDocument/2006/relationships/image" Target="../media/image26.jpg"/><Relationship Id="rId5" Type="http://schemas.openxmlformats.org/officeDocument/2006/relationships/image" Target="../media/image24.png"/><Relationship Id="rId6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01.png"/><Relationship Id="rId7" Type="http://schemas.openxmlformats.org/officeDocument/2006/relationships/image" Target="../media/image28.png"/><Relationship Id="rId8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Relationship Id="rId5" Type="http://schemas.openxmlformats.org/officeDocument/2006/relationships/image" Target="../media/image19.png"/><Relationship Id="rId6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subTitle"/>
          </p:nvPr>
        </p:nvSpPr>
        <p:spPr>
          <a:xfrm>
            <a:off x="104425" y="1981325"/>
            <a:ext cx="8934900" cy="86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36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הצגת הפרויקט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6007725" y="3038700"/>
            <a:ext cx="27321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1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iw" sz="1100">
                <a:solidFill>
                  <a:srgbClr val="B7B7B7"/>
                </a:solidFill>
                <a:latin typeface="Verdana"/>
                <a:ea typeface="Verdana"/>
                <a:cs typeface="Verdana"/>
                <a:sym typeface="Verdana"/>
              </a:rPr>
              <a:t>סטודנטים-</a:t>
            </a:r>
          </a:p>
          <a:p>
            <a:pPr lvl="0" rtl="1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iw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דוד אביגד</a:t>
            </a:r>
          </a:p>
          <a:p>
            <a:pPr lvl="0" rtl="1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iw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ענבר תקדים</a:t>
            </a:r>
          </a:p>
          <a:p>
            <a:pPr lvl="0" rtl="1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iw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תבור כה</a:t>
            </a:r>
            <a:r>
              <a:rPr lang="iw" sz="1800">
                <a:solidFill>
                  <a:srgbClr val="FFFFFF"/>
                </a:solidFill>
              </a:rPr>
              <a:t>ן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104550" y="2757650"/>
            <a:ext cx="89349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1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iw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פרויקט גמר בהנדסת תוכנה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-469275" y="3038700"/>
            <a:ext cx="27321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1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iw" sz="11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מנחה</a:t>
            </a:r>
            <a:r>
              <a:rPr lang="iw" sz="11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</a:p>
          <a:p>
            <a:pPr lvl="0" rtl="1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iw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מיכאל קיפלברג</a:t>
            </a:r>
          </a:p>
        </p:txBody>
      </p:sp>
      <p:pic>
        <p:nvPicPr>
          <p:cNvPr descr="logo.png"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412" y="360775"/>
            <a:ext cx="2533187" cy="15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2" type="body"/>
          </p:nvPr>
        </p:nvSpPr>
        <p:spPr>
          <a:xfrm>
            <a:off x="5483125" y="83625"/>
            <a:ext cx="35634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/>
              <a:t>תרחישים</a:t>
            </a:r>
          </a:p>
          <a:p>
            <a:pPr lvl="0" rtl="1" algn="ctr">
              <a:spcBef>
                <a:spcPts val="0"/>
              </a:spcBef>
              <a:buNone/>
            </a:pPr>
            <a:r>
              <a:rPr lang="iw" sz="2400"/>
              <a:t>#1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418175" y="3381075"/>
            <a:ext cx="4948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האפליקציה מנווטת את ליטל לחניה הפנויה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650025" y="1346675"/>
            <a:ext cx="4716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ירון </a:t>
            </a:r>
            <a:r>
              <a:rPr lang="iw">
                <a:latin typeface="Verdana"/>
                <a:ea typeface="Verdana"/>
                <a:cs typeface="Verdana"/>
                <a:sym typeface="Verdana"/>
              </a:rPr>
              <a:t>שולח  ״RESPONSE״</a:t>
            </a:r>
          </a:p>
        </p:txBody>
      </p:sp>
      <p:pic>
        <p:nvPicPr>
          <p:cNvPr descr="Smartphone, Mobile Phone ...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25" y="2428175"/>
            <a:ext cx="531539" cy="9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1743275" y="1785925"/>
            <a:ext cx="1826100" cy="751500"/>
          </a:xfrm>
          <a:prstGeom prst="cloudCallout">
            <a:avLst>
              <a:gd fmla="val -54119" name="adj1"/>
              <a:gd fmla="val 7998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yoni.png"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925" y="179525"/>
            <a:ext cx="1167150" cy="116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..."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875" y="1921248"/>
            <a:ext cx="531550" cy="53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tal.png"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6825" y="179524"/>
            <a:ext cx="1167150" cy="11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2035100" y="485533"/>
            <a:ext cx="1630875" cy="361675"/>
          </a:xfrm>
          <a:custGeom>
            <a:pathLst>
              <a:path extrusionOk="0" h="14467" w="65235">
                <a:moveTo>
                  <a:pt x="0" y="13475"/>
                </a:moveTo>
                <a:cubicBezTo>
                  <a:pt x="2970" y="6046"/>
                  <a:pt x="13973" y="-3229"/>
                  <a:pt x="20630" y="1209"/>
                </a:cubicBezTo>
                <a:cubicBezTo>
                  <a:pt x="25342" y="4351"/>
                  <a:pt x="26173" y="13231"/>
                  <a:pt x="31781" y="14033"/>
                </a:cubicBezTo>
                <a:cubicBezTo>
                  <a:pt x="34930" y="14482"/>
                  <a:pt x="38748" y="14871"/>
                  <a:pt x="41259" y="12918"/>
                </a:cubicBezTo>
                <a:cubicBezTo>
                  <a:pt x="44721" y="10224"/>
                  <a:pt x="44763" y="3183"/>
                  <a:pt x="49065" y="2324"/>
                </a:cubicBezTo>
                <a:cubicBezTo>
                  <a:pt x="55191" y="1099"/>
                  <a:pt x="60815" y="7386"/>
                  <a:pt x="65235" y="1180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lg" w="lg" type="oval"/>
            <a:tailEnd len="lg" w="lg" type="oval"/>
          </a:ln>
        </p:spPr>
      </p:sp>
      <p:pic>
        <p:nvPicPr>
          <p:cNvPr descr="ios-parking-app.png"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0601" y="4367674"/>
            <a:ext cx="741374" cy="61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rection.png" id="155" name="Shape 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2824" y="3784100"/>
            <a:ext cx="1167150" cy="116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Shape 156"/>
          <p:cNvCxnSpPr>
            <a:stCxn id="155" idx="1"/>
            <a:endCxn id="154" idx="3"/>
          </p:cNvCxnSpPr>
          <p:nvPr/>
        </p:nvCxnSpPr>
        <p:spPr>
          <a:xfrm flipH="1">
            <a:off x="2462124" y="4367675"/>
            <a:ext cx="560700" cy="30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2" type="body"/>
          </p:nvPr>
        </p:nvSpPr>
        <p:spPr>
          <a:xfrm>
            <a:off x="5483125" y="83625"/>
            <a:ext cx="35634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/>
              <a:t>תרחישים</a:t>
            </a:r>
          </a:p>
          <a:p>
            <a:pPr lvl="0" rtl="1" algn="ctr">
              <a:spcBef>
                <a:spcPts val="0"/>
              </a:spcBef>
              <a:buNone/>
            </a:pPr>
            <a:r>
              <a:rPr lang="iw" sz="2400"/>
              <a:t>#1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570575" y="1628475"/>
            <a:ext cx="4948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ליטל שולחת "TNX" לירון</a:t>
            </a:r>
          </a:p>
        </p:txBody>
      </p:sp>
      <p:pic>
        <p:nvPicPr>
          <p:cNvPr descr="yoni.png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25" y="179525"/>
            <a:ext cx="1167150" cy="116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tal.png"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825" y="179524"/>
            <a:ext cx="1167150" cy="11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2035100" y="485533"/>
            <a:ext cx="1630875" cy="361675"/>
          </a:xfrm>
          <a:custGeom>
            <a:pathLst>
              <a:path extrusionOk="0" h="14467" w="65235">
                <a:moveTo>
                  <a:pt x="0" y="13475"/>
                </a:moveTo>
                <a:cubicBezTo>
                  <a:pt x="2970" y="6046"/>
                  <a:pt x="13973" y="-3229"/>
                  <a:pt x="20630" y="1209"/>
                </a:cubicBezTo>
                <a:cubicBezTo>
                  <a:pt x="25342" y="4351"/>
                  <a:pt x="26173" y="13231"/>
                  <a:pt x="31781" y="14033"/>
                </a:cubicBezTo>
                <a:cubicBezTo>
                  <a:pt x="34930" y="14482"/>
                  <a:pt x="38748" y="14871"/>
                  <a:pt x="41259" y="12918"/>
                </a:cubicBezTo>
                <a:cubicBezTo>
                  <a:pt x="44721" y="10224"/>
                  <a:pt x="44763" y="3183"/>
                  <a:pt x="49065" y="2324"/>
                </a:cubicBezTo>
                <a:cubicBezTo>
                  <a:pt x="55191" y="1099"/>
                  <a:pt x="60815" y="7386"/>
                  <a:pt x="65235" y="1180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lg" w="lg" type="oval"/>
            <a:tailEnd len="lg" w="lg" type="oval"/>
          </a:ln>
        </p:spPr>
      </p:sp>
      <p:sp>
        <p:nvSpPr>
          <p:cNvPr id="166" name="Shape 166"/>
          <p:cNvSpPr txBox="1"/>
          <p:nvPr/>
        </p:nvSpPr>
        <p:spPr>
          <a:xfrm>
            <a:off x="2462125" y="3693025"/>
            <a:ext cx="3078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 algn="ctr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RESPONSE</a:t>
            </a:r>
            <a:r>
              <a:rPr lang="iw">
                <a:latin typeface="Verdana"/>
                <a:ea typeface="Verdana"/>
                <a:cs typeface="Verdana"/>
                <a:sym typeface="Verdana"/>
              </a:rPr>
              <a:t> = 1 SMARTIES</a:t>
            </a:r>
          </a:p>
        </p:txBody>
      </p:sp>
      <p:pic>
        <p:nvPicPr>
          <p:cNvPr descr="plus coins.png"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124" y="4138249"/>
            <a:ext cx="948880" cy="94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nx.png"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6612" y="2301674"/>
            <a:ext cx="1100249" cy="11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1805575" y="2225600"/>
            <a:ext cx="2216267" cy="1226664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lus coins.png"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" y="228600"/>
            <a:ext cx="368385" cy="36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us smarties.png" id="171" name="Shape 1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3224" y="241224"/>
            <a:ext cx="368375" cy="3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25" y="181200"/>
            <a:ext cx="1352524" cy="13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idx="1" type="body"/>
          </p:nvPr>
        </p:nvSpPr>
        <p:spPr>
          <a:xfrm>
            <a:off x="110925" y="83550"/>
            <a:ext cx="35634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>
                <a:solidFill>
                  <a:srgbClr val="FFFFFF"/>
                </a:solidFill>
              </a:rPr>
              <a:t>תרחישים</a:t>
            </a:r>
          </a:p>
          <a:p>
            <a:pPr lvl="0" rtl="1" algn="ctr">
              <a:spcBef>
                <a:spcPts val="0"/>
              </a:spcBef>
              <a:buNone/>
            </a:pPr>
            <a:r>
              <a:rPr lang="iw" sz="2400">
                <a:solidFill>
                  <a:srgbClr val="FFFFFF"/>
                </a:solidFill>
              </a:rPr>
              <a:t>#2</a:t>
            </a:r>
          </a:p>
        </p:txBody>
      </p:sp>
      <p:sp>
        <p:nvSpPr>
          <p:cNvPr id="178" name="Shape 178"/>
          <p:cNvSpPr txBox="1"/>
          <p:nvPr>
            <p:ph idx="4294967295" type="subTitle"/>
          </p:nvPr>
        </p:nvSpPr>
        <p:spPr>
          <a:xfrm>
            <a:off x="4026525" y="91075"/>
            <a:ext cx="5073900" cy="93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iw" sz="2400">
                <a:solidFill>
                  <a:srgbClr val="000000"/>
                </a:solidFill>
              </a:rPr>
              <a:t>הכירו את יותם</a:t>
            </a:r>
            <a:r>
              <a:rPr b="1" lang="iw" sz="1400">
                <a:solidFill>
                  <a:schemeClr val="dk2"/>
                </a:solidFill>
              </a:rPr>
              <a:t>  38, פרישמן, נהריה</a:t>
            </a:r>
          </a:p>
          <a:p>
            <a:pPr lvl="0" rtl="1" algn="r">
              <a:lnSpc>
                <a:spcPct val="100000"/>
              </a:lnSpc>
              <a:spcBef>
                <a:spcPts val="0"/>
              </a:spcBef>
              <a:buNone/>
            </a:pPr>
            <a:r>
              <a:rPr b="1" lang="iw" sz="1400">
                <a:solidFill>
                  <a:srgbClr val="000000"/>
                </a:solidFill>
              </a:rPr>
              <a:t>מהנדס תוכנה בכיר בחברת הייטק ידועה במרכז.</a:t>
            </a: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764025" y="1254625"/>
            <a:ext cx="4376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עובד בשעות קבועות. כל יום עד 15:00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4446375" y="2809950"/>
            <a:ext cx="4716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מדווח על פינוי החנייה שלו בשעה 15:05</a:t>
            </a:r>
          </a:p>
        </p:txBody>
      </p:sp>
      <p:pic>
        <p:nvPicPr>
          <p:cNvPr descr="time2.png"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2481" y="1724099"/>
            <a:ext cx="503468" cy="43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k.png"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425" y="1861042"/>
            <a:ext cx="916767" cy="796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, Mobile Phone ..."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725" y="3343350"/>
            <a:ext cx="531539" cy="9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3735150" y="2161525"/>
            <a:ext cx="1826100" cy="868500"/>
          </a:xfrm>
          <a:prstGeom prst="cloudCallout">
            <a:avLst>
              <a:gd fmla="val 61066" name="adj1"/>
              <a:gd fmla="val 10982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Open ..."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6950" y="2346173"/>
            <a:ext cx="531550" cy="5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4370175" y="4410150"/>
            <a:ext cx="4773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ננעץ נעץ חניה פנויה על המפה</a:t>
            </a:r>
          </a:p>
        </p:txBody>
      </p:sp>
      <p:pic>
        <p:nvPicPr>
          <p:cNvPr descr="map.png" id="187" name="Shape 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7242" y="3908212"/>
            <a:ext cx="1133437" cy="1133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.png"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5650" y="4302175"/>
            <a:ext cx="437424" cy="43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110925" y="83550"/>
            <a:ext cx="35634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>
                <a:solidFill>
                  <a:srgbClr val="FFFFFF"/>
                </a:solidFill>
              </a:rPr>
              <a:t>תרחישים</a:t>
            </a:r>
          </a:p>
          <a:p>
            <a:pPr lvl="0" rtl="1" algn="ctr">
              <a:spcBef>
                <a:spcPts val="0"/>
              </a:spcBef>
              <a:buNone/>
            </a:pPr>
            <a:r>
              <a:rPr lang="iw" sz="2400">
                <a:solidFill>
                  <a:srgbClr val="FFFFFF"/>
                </a:solidFill>
              </a:rPr>
              <a:t>#2</a:t>
            </a:r>
          </a:p>
        </p:txBody>
      </p:sp>
      <p:sp>
        <p:nvSpPr>
          <p:cNvPr id="194" name="Shape 194"/>
          <p:cNvSpPr txBox="1"/>
          <p:nvPr>
            <p:ph idx="4294967295" type="subTitle"/>
          </p:nvPr>
        </p:nvSpPr>
        <p:spPr>
          <a:xfrm>
            <a:off x="4026525" y="91075"/>
            <a:ext cx="5073900" cy="93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iw" sz="2400">
                <a:solidFill>
                  <a:srgbClr val="000000"/>
                </a:solidFill>
              </a:rPr>
              <a:t>רונן</a:t>
            </a:r>
            <a:r>
              <a:rPr b="1" lang="iw" sz="1400">
                <a:solidFill>
                  <a:schemeClr val="dk2"/>
                </a:solidFill>
              </a:rPr>
              <a:t>  4</a:t>
            </a:r>
            <a:r>
              <a:rPr b="1" lang="iw" sz="1400">
                <a:solidFill>
                  <a:schemeClr val="dk2"/>
                </a:solidFill>
              </a:rPr>
              <a:t>8, מרכז.</a:t>
            </a: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iw" sz="1400">
                <a:solidFill>
                  <a:srgbClr val="000000"/>
                </a:solidFill>
              </a:rPr>
              <a:t>מרצה באוניברסיטה</a:t>
            </a: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4446375" y="1362150"/>
            <a:ext cx="4716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נכנס לאפליקציה ב-12:00 כדי לראות מה מתפנה</a:t>
            </a:r>
          </a:p>
        </p:txBody>
      </p:sp>
      <p:pic>
        <p:nvPicPr>
          <p:cNvPr descr="teacher.png"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919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, Mobile Phone ..."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525" y="2567975"/>
            <a:ext cx="531539" cy="9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4820075" y="1925725"/>
            <a:ext cx="1826100" cy="751500"/>
          </a:xfrm>
          <a:prstGeom prst="cloudCallout">
            <a:avLst>
              <a:gd fmla="val -54119" name="adj1"/>
              <a:gd fmla="val 7998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Open ..."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525" y="2061026"/>
            <a:ext cx="431200" cy="5588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6216800" y="2766025"/>
            <a:ext cx="2934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 algn="ctr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REQUEST = 1 $MARTIES</a:t>
            </a:r>
          </a:p>
        </p:txBody>
      </p:sp>
      <p:pic>
        <p:nvPicPr>
          <p:cNvPr descr="minus smarties.png" id="201" name="Shape 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3049" y="3272824"/>
            <a:ext cx="751549" cy="7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3784900" y="4333950"/>
            <a:ext cx="5301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רונן יקבל תזכורת סמוך לשעת פינוי החנייה</a:t>
            </a:r>
          </a:p>
        </p:txBody>
      </p:sp>
      <p:pic>
        <p:nvPicPr>
          <p:cNvPr descr="notification.png" id="203" name="Shape 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2875" y="4133845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2.png" id="204" name="Shape 2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3077" y="4133849"/>
            <a:ext cx="289763" cy="2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110925" y="83550"/>
            <a:ext cx="35634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>
                <a:solidFill>
                  <a:srgbClr val="FFFFFF"/>
                </a:solidFill>
              </a:rPr>
              <a:t>תרחישים</a:t>
            </a:r>
          </a:p>
          <a:p>
            <a:pPr lvl="0" rtl="1" algn="ctr">
              <a:spcBef>
                <a:spcPts val="0"/>
              </a:spcBef>
              <a:buNone/>
            </a:pPr>
            <a:r>
              <a:rPr lang="iw" sz="2400">
                <a:solidFill>
                  <a:srgbClr val="FFFFFF"/>
                </a:solidFill>
              </a:rPr>
              <a:t>#2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6461200" y="1635625"/>
            <a:ext cx="2603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מגיע הביתה ב-15:00</a:t>
            </a:r>
          </a:p>
        </p:txBody>
      </p:sp>
      <p:pic>
        <p:nvPicPr>
          <p:cNvPr descr="time2.png"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481" y="1495499"/>
            <a:ext cx="503468" cy="43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cher.png"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00" y="1157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Home icon black.png"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219" y="1571700"/>
            <a:ext cx="93345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5692700" y="485533"/>
            <a:ext cx="1630875" cy="361675"/>
          </a:xfrm>
          <a:custGeom>
            <a:pathLst>
              <a:path extrusionOk="0" h="14467" w="65235">
                <a:moveTo>
                  <a:pt x="0" y="13475"/>
                </a:moveTo>
                <a:cubicBezTo>
                  <a:pt x="2970" y="6046"/>
                  <a:pt x="13973" y="-3229"/>
                  <a:pt x="20630" y="1209"/>
                </a:cubicBezTo>
                <a:cubicBezTo>
                  <a:pt x="25342" y="4351"/>
                  <a:pt x="26173" y="13231"/>
                  <a:pt x="31781" y="14033"/>
                </a:cubicBezTo>
                <a:cubicBezTo>
                  <a:pt x="34930" y="14482"/>
                  <a:pt x="38748" y="14871"/>
                  <a:pt x="41259" y="12918"/>
                </a:cubicBezTo>
                <a:cubicBezTo>
                  <a:pt x="44721" y="10224"/>
                  <a:pt x="44763" y="3183"/>
                  <a:pt x="49065" y="2324"/>
                </a:cubicBezTo>
                <a:cubicBezTo>
                  <a:pt x="55191" y="1099"/>
                  <a:pt x="60815" y="7386"/>
                  <a:pt x="65235" y="1180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lg" w="lg" type="oval"/>
            <a:tailEnd len="lg" w="lg" type="oval"/>
          </a:ln>
        </p:spPr>
      </p:sp>
      <p:pic>
        <p:nvPicPr>
          <p:cNvPr id="215" name="Shape 2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7474" y="13296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parking.png" id="216" name="Shape 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5925" y="3287226"/>
            <a:ext cx="1484525" cy="13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6098475" y="2854825"/>
            <a:ext cx="296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מחנה את רכבו במקום יותם</a:t>
            </a:r>
          </a:p>
        </p:txBody>
      </p:sp>
      <p:sp>
        <p:nvSpPr>
          <p:cNvPr id="218" name="Shape 218"/>
          <p:cNvSpPr/>
          <p:nvPr/>
        </p:nvSpPr>
        <p:spPr>
          <a:xfrm>
            <a:off x="5307990" y="3410074"/>
            <a:ext cx="2050887" cy="623893"/>
          </a:xfrm>
          <a:custGeom>
            <a:pathLst>
              <a:path extrusionOk="0" h="18826" w="45236">
                <a:moveTo>
                  <a:pt x="631" y="4028"/>
                </a:moveTo>
                <a:cubicBezTo>
                  <a:pt x="631" y="8318"/>
                  <a:pt x="-1288" y="13817"/>
                  <a:pt x="1746" y="16852"/>
                </a:cubicBezTo>
                <a:cubicBezTo>
                  <a:pt x="4637" y="19743"/>
                  <a:pt x="10610" y="19119"/>
                  <a:pt x="14013" y="16852"/>
                </a:cubicBezTo>
                <a:cubicBezTo>
                  <a:pt x="19069" y="13482"/>
                  <a:pt x="15267" y="-874"/>
                  <a:pt x="21261" y="125"/>
                </a:cubicBezTo>
                <a:cubicBezTo>
                  <a:pt x="26072" y="927"/>
                  <a:pt x="22597" y="10316"/>
                  <a:pt x="25721" y="14064"/>
                </a:cubicBezTo>
                <a:cubicBezTo>
                  <a:pt x="29271" y="18323"/>
                  <a:pt x="37971" y="6239"/>
                  <a:pt x="41891" y="10161"/>
                </a:cubicBezTo>
                <a:cubicBezTo>
                  <a:pt x="43892" y="12163"/>
                  <a:pt x="43234" y="15965"/>
                  <a:pt x="45236" y="17967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lg" w="lg" type="oval"/>
            <a:tailEnd len="lg" w="lg" type="none"/>
          </a:ln>
        </p:spPr>
      </p:sp>
      <p:pic>
        <p:nvPicPr>
          <p:cNvPr descr="car2.png" id="219" name="Shape 2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8875" y="3559975"/>
            <a:ext cx="933449" cy="93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110925" y="83550"/>
            <a:ext cx="35634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>
                <a:solidFill>
                  <a:srgbClr val="FFFFFF"/>
                </a:solidFill>
              </a:rPr>
              <a:t>תרחישים</a:t>
            </a:r>
          </a:p>
          <a:p>
            <a:pPr lvl="0" rtl="1" algn="ctr">
              <a:spcBef>
                <a:spcPts val="0"/>
              </a:spcBef>
              <a:buNone/>
            </a:pPr>
            <a:r>
              <a:rPr lang="iw" sz="2400">
                <a:solidFill>
                  <a:srgbClr val="FFFFFF"/>
                </a:solidFill>
              </a:rPr>
              <a:t>#2</a:t>
            </a:r>
          </a:p>
        </p:txBody>
      </p:sp>
      <p:pic>
        <p:nvPicPr>
          <p:cNvPr descr="teacher.png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1157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5692700" y="485533"/>
            <a:ext cx="1630875" cy="361675"/>
          </a:xfrm>
          <a:custGeom>
            <a:pathLst>
              <a:path extrusionOk="0" h="14467" w="65235">
                <a:moveTo>
                  <a:pt x="0" y="13475"/>
                </a:moveTo>
                <a:cubicBezTo>
                  <a:pt x="2970" y="6046"/>
                  <a:pt x="13973" y="-3229"/>
                  <a:pt x="20630" y="1209"/>
                </a:cubicBezTo>
                <a:cubicBezTo>
                  <a:pt x="25342" y="4351"/>
                  <a:pt x="26173" y="13231"/>
                  <a:pt x="31781" y="14033"/>
                </a:cubicBezTo>
                <a:cubicBezTo>
                  <a:pt x="34930" y="14482"/>
                  <a:pt x="38748" y="14871"/>
                  <a:pt x="41259" y="12918"/>
                </a:cubicBezTo>
                <a:cubicBezTo>
                  <a:pt x="44721" y="10224"/>
                  <a:pt x="44763" y="3183"/>
                  <a:pt x="49065" y="2324"/>
                </a:cubicBezTo>
                <a:cubicBezTo>
                  <a:pt x="55191" y="1099"/>
                  <a:pt x="60815" y="7386"/>
                  <a:pt x="65235" y="1180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lg" w="lg" type="oval"/>
            <a:tailEnd len="lg" w="lg" type="oval"/>
          </a:ln>
        </p:spPr>
      </p:sp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474" y="132962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3999575" y="1476075"/>
            <a:ext cx="4948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רונן</a:t>
            </a:r>
            <a:r>
              <a:rPr lang="iw">
                <a:latin typeface="Verdana"/>
                <a:ea typeface="Verdana"/>
                <a:cs typeface="Verdana"/>
                <a:sym typeface="Verdana"/>
              </a:rPr>
              <a:t> שולח "TNX" ליותם 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5891125" y="3540625"/>
            <a:ext cx="3078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 algn="ctr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RESPONSE = 1 $MARTIES</a:t>
            </a:r>
          </a:p>
        </p:txBody>
      </p:sp>
      <p:pic>
        <p:nvPicPr>
          <p:cNvPr descr="plus coins.png"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124" y="3985849"/>
            <a:ext cx="948880" cy="94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nx.png"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5612" y="2149274"/>
            <a:ext cx="1100249" cy="11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5234575" y="2073200"/>
            <a:ext cx="2216267" cy="1226664"/>
          </a:xfrm>
          <a:prstGeom prst="clou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lus coins.png"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2224" y="224099"/>
            <a:ext cx="368385" cy="36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us smarties.png" id="234" name="Shape 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8824" y="208777"/>
            <a:ext cx="368375" cy="3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4294967295" type="subTitle"/>
          </p:nvPr>
        </p:nvSpPr>
        <p:spPr>
          <a:xfrm>
            <a:off x="579300" y="304800"/>
            <a:ext cx="8183700" cy="38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r">
              <a:spcBef>
                <a:spcPts val="0"/>
              </a:spcBef>
              <a:buNone/>
            </a:pPr>
            <a:r>
              <a:rPr lang="iw">
                <a:solidFill>
                  <a:srgbClr val="666666"/>
                </a:solidFill>
              </a:rPr>
              <a:t>Pango - מאפשרת לשלם עבור חנייה ישירות מהטלפון הנייד.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iw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40" name="Shape 240"/>
          <p:cNvSpPr txBox="1"/>
          <p:nvPr>
            <p:ph idx="4294967295" type="subTitle"/>
          </p:nvPr>
        </p:nvSpPr>
        <p:spPr>
          <a:xfrm>
            <a:off x="152400" y="1905000"/>
            <a:ext cx="7010400" cy="45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r">
              <a:spcBef>
                <a:spcPts val="0"/>
              </a:spcBef>
              <a:buNone/>
            </a:pPr>
            <a:r>
              <a:rPr lang="iw">
                <a:solidFill>
                  <a:srgbClr val="666666"/>
                </a:solidFill>
              </a:rPr>
              <a:t>PinkPark -מאפשרת למשתמש להציע את החנייה שלו בתשלום.</a:t>
            </a:r>
            <a:br>
              <a:rPr lang="iw">
                <a:solidFill>
                  <a:srgbClr val="666666"/>
                </a:solidFill>
              </a:rPr>
            </a:br>
          </a:p>
        </p:txBody>
      </p:sp>
      <p:sp>
        <p:nvSpPr>
          <p:cNvPr id="241" name="Shape 241"/>
          <p:cNvSpPr txBox="1"/>
          <p:nvPr>
            <p:ph idx="4294967295" type="body"/>
          </p:nvPr>
        </p:nvSpPr>
        <p:spPr>
          <a:xfrm>
            <a:off x="76200" y="3352800"/>
            <a:ext cx="8991600" cy="167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1" algn="ctr">
              <a:spcBef>
                <a:spcPts val="0"/>
              </a:spcBef>
              <a:buNone/>
            </a:pPr>
            <a:r>
              <a:rPr lang="iw" sz="2400">
                <a:solidFill>
                  <a:srgbClr val="FFFFFF"/>
                </a:solidFill>
              </a:rPr>
              <a:t>סקר שוק</a:t>
            </a:r>
          </a:p>
        </p:txBody>
      </p:sp>
      <p:sp>
        <p:nvSpPr>
          <p:cNvPr id="242" name="Shape 242"/>
          <p:cNvSpPr/>
          <p:nvPr/>
        </p:nvSpPr>
        <p:spPr>
          <a:xfrm>
            <a:off x="4191000" y="762000"/>
            <a:ext cx="4038600" cy="4572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>
                <a:solidFill>
                  <a:srgbClr val="4A86E8"/>
                </a:solidFill>
              </a:rPr>
              <a:t>SmartPark מאפשרת את מציאת החנייה והניווט אליה</a:t>
            </a:r>
          </a:p>
        </p:txBody>
      </p:sp>
      <p:sp>
        <p:nvSpPr>
          <p:cNvPr id="243" name="Shape 243"/>
          <p:cNvSpPr/>
          <p:nvPr/>
        </p:nvSpPr>
        <p:spPr>
          <a:xfrm>
            <a:off x="1066800" y="2438400"/>
            <a:ext cx="7133700" cy="5334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>
                <a:solidFill>
                  <a:srgbClr val="4A86E8"/>
                </a:solidFill>
              </a:rPr>
              <a:t>SmartPark אפליקציה שיתופית מבוססת דיווחים המאפשרת חנייה מזדמנת שאינה קבועה ללא עלות*</a:t>
            </a:r>
          </a:p>
        </p:txBody>
      </p:sp>
      <p:pic>
        <p:nvPicPr>
          <p:cNvPr descr="pango.jpg"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0" y="152400"/>
            <a:ext cx="15430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k park.png"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8525" y="1524000"/>
            <a:ext cx="1590674" cy="842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246" name="Shape 2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5800" y="868874"/>
            <a:ext cx="475787" cy="27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247" name="Shape 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7212" y="2621474"/>
            <a:ext cx="475787" cy="2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2" type="body"/>
          </p:nvPr>
        </p:nvSpPr>
        <p:spPr>
          <a:xfrm>
            <a:off x="5483125" y="83625"/>
            <a:ext cx="38370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/>
              <a:t>מבוא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92725" y="167275"/>
            <a:ext cx="50739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>
              <a:lnSpc>
                <a:spcPct val="115000"/>
              </a:lnSpc>
              <a:spcBef>
                <a:spcPts val="0"/>
              </a:spcBef>
              <a:buNone/>
            </a:pPr>
            <a:r>
              <a:rPr b="1" lang="iw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הרעיון: </a:t>
            </a:r>
          </a:p>
          <a:p>
            <a:pPr indent="-228600" lvl="0" marL="457200" rtl="1" algn="r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Font typeface="Verdana"/>
              <a:buChar char="●"/>
            </a:pPr>
            <a:r>
              <a:rPr lang="iw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מערכת חברתית שיתופית שתפתור את מצוקת החניה והמרדף אחר חניות פנויות.</a:t>
            </a:r>
          </a:p>
          <a:p>
            <a:pPr lvl="0" rtl="1" algn="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rtl="1" algn="r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Font typeface="Verdana"/>
              <a:buChar char="●"/>
            </a:pPr>
            <a:r>
              <a:rPr lang="iw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משתמשים יוכלו לקבל דיווחים בזמן אמת ובו זמנית לדווח על חניות פנויות לטובת כולם.</a:t>
            </a:r>
          </a:p>
          <a:p>
            <a:pPr lvl="0" rtl="1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45833"/>
              <a:buFont typeface="Arial"/>
              <a:buNone/>
            </a:pPr>
            <a:r>
              <a:rPr lang="iw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indent="-228600" lvl="0" marL="457200" rtl="1" algn="r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Font typeface="Verdana"/>
              <a:buChar char="●"/>
            </a:pPr>
            <a:r>
              <a:rPr lang="iw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לכל משתמש יהיה חשבון המכיל את ה- Smarties</a:t>
            </a:r>
          </a:p>
          <a:p>
            <a:pPr lvl="0" rtl="1" algn="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1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iw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REQUEST =    </a:t>
            </a:r>
            <a:r>
              <a:rPr lang="iw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iw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1 Smarties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iw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RESPONSE = </a:t>
            </a:r>
            <a:r>
              <a:rPr lang="iw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+</a:t>
            </a:r>
            <a:r>
              <a:rPr lang="iw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1 Smarites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3436725" y="300600"/>
            <a:ext cx="2458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b="1" lang="iw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שנאלצת לוותר על</a:t>
            </a:r>
          </a:p>
          <a:p>
            <a:pPr lvl="0" rtl="1">
              <a:spcBef>
                <a:spcPts val="0"/>
              </a:spcBef>
              <a:buNone/>
            </a:pPr>
            <a:r>
              <a:rPr b="1" lang="iw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נסיעה בגלל חנייה?</a:t>
            </a:r>
          </a:p>
          <a:p>
            <a:pPr lvl="0" rtl="1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1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3170262" y="1550400"/>
            <a:ext cx="29412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1" algn="ctr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b="1" lang="iw" sz="360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מוכר לך…?!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6533925" y="1837712"/>
            <a:ext cx="2274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b="1" lang="iw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שאיחרת לפגישה</a:t>
            </a:r>
          </a:p>
          <a:p>
            <a:pPr lvl="0" rtl="1">
              <a:spcBef>
                <a:spcPts val="0"/>
              </a:spcBef>
              <a:buNone/>
            </a:pPr>
            <a:r>
              <a:rPr b="1" lang="iw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בגלל חנייה?</a:t>
            </a:r>
          </a:p>
          <a:p>
            <a:pPr lvl="0" rtl="1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-112962" y="1828800"/>
            <a:ext cx="30000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b="1" lang="iw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שאמרת למישהו שישמור לך את החנייה עד שאתה מגיע?</a:t>
            </a:r>
          </a:p>
          <a:p>
            <a:pPr lvl="0" rtl="1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3100525" y="3635400"/>
            <a:ext cx="31050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b="1" lang="iw" sz="2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שהלכת לעמדת "תל-אופן" והעדפת להשאיר את הרכב בבית?</a:t>
            </a:r>
          </a:p>
          <a:p>
            <a:pPr lvl="0" rtl="1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524" y="148200"/>
            <a:ext cx="2829048" cy="17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5524" y="2871875"/>
            <a:ext cx="278747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5">
            <a:alphaModFix/>
          </a:blip>
          <a:srcRect b="0" l="-2270" r="2269" t="0"/>
          <a:stretch/>
        </p:blipFill>
        <p:spPr>
          <a:xfrm>
            <a:off x="76200" y="3367575"/>
            <a:ext cx="2941199" cy="163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124200"/>
            <a:ext cx="3000000" cy="19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139400" y="401300"/>
            <a:ext cx="8879100" cy="130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/>
              <a:t>הבעיה והצורך</a:t>
            </a:r>
          </a:p>
        </p:txBody>
      </p:sp>
      <p:sp>
        <p:nvSpPr>
          <p:cNvPr id="92" name="Shape 92"/>
          <p:cNvSpPr txBox="1"/>
          <p:nvPr>
            <p:ph idx="4294967295" type="subTitle"/>
          </p:nvPr>
        </p:nvSpPr>
        <p:spPr>
          <a:xfrm>
            <a:off x="139400" y="1604525"/>
            <a:ext cx="8879100" cy="353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b="1" lang="iw" sz="2000">
                <a:solidFill>
                  <a:srgbClr val="666666"/>
                </a:solidFill>
              </a:rPr>
              <a:t>מספר כלי הרכב גדל מדי שנה</a:t>
            </a:r>
          </a:p>
          <a:p>
            <a:pPr indent="-355600" lvl="0" marL="457200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b="1" lang="iw" sz="2000">
                <a:solidFill>
                  <a:srgbClr val="666666"/>
                </a:solidFill>
              </a:rPr>
              <a:t>מספר החניות נשאר זהה</a:t>
            </a:r>
          </a:p>
          <a:p>
            <a:pPr indent="-355600" lvl="0" marL="457200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b="1" lang="iw" sz="2000">
                <a:solidFill>
                  <a:srgbClr val="666666"/>
                </a:solidFill>
              </a:rPr>
              <a:t>אין גוף מוסמך שמתמודד עם בעיה זו</a:t>
            </a:r>
          </a:p>
          <a:p>
            <a:pPr indent="-355600" lvl="0" marL="457200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b="1" lang="iw" sz="2000">
                <a:solidFill>
                  <a:srgbClr val="666666"/>
                </a:solidFill>
              </a:rPr>
              <a:t>אנשים רבים נמנעים מנסיעה ברכבם</a:t>
            </a:r>
          </a:p>
          <a:p>
            <a:pPr indent="-355600" lvl="0" marL="457200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b="1" lang="iw" sz="2000">
                <a:solidFill>
                  <a:srgbClr val="666666"/>
                </a:solidFill>
              </a:rPr>
              <a:t>תחבורה ציבורית לא נותנת מענה מספק ( זמני הגעה, משך נסיעה ארוכה)</a:t>
            </a:r>
          </a:p>
          <a:p>
            <a:pPr indent="-355600" lvl="0" marL="457200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b="1" lang="iw" sz="2000">
                <a:solidFill>
                  <a:srgbClr val="666666"/>
                </a:solidFill>
              </a:rPr>
              <a:t>נהגים מבזבזים זמן רב בחיפוש חנייה</a:t>
            </a:r>
          </a:p>
          <a:p>
            <a:pPr indent="-355600" lvl="0" marL="457200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b="1" lang="iw" sz="2000">
                <a:solidFill>
                  <a:srgbClr val="666666"/>
                </a:solidFill>
              </a:rPr>
              <a:t>נהגים מבזבזים אנרגיות בחיפוש חנייה</a:t>
            </a:r>
          </a:p>
          <a:p>
            <a:pPr indent="-355600" lvl="0" marL="457200" rt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b="1" lang="iw" sz="2000">
                <a:solidFill>
                  <a:srgbClr val="666666"/>
                </a:solidFill>
              </a:rPr>
              <a:t>נהגים מבזבזים כסף בחיפוש חנייה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2" type="body"/>
          </p:nvPr>
        </p:nvSpPr>
        <p:spPr>
          <a:xfrm>
            <a:off x="5483125" y="83625"/>
            <a:ext cx="35634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/>
              <a:t>מטרות</a:t>
            </a:r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135675" y="250800"/>
            <a:ext cx="52521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iw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מטרת העל-</a:t>
            </a:r>
            <a:r>
              <a:rPr lang="iw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indent="-228600" lvl="0" marL="457200" rtl="1" algn="r">
              <a:lnSpc>
                <a:spcPct val="115000"/>
              </a:lnSpc>
              <a:spcBef>
                <a:spcPts val="1000"/>
              </a:spcBef>
              <a:buClr>
                <a:srgbClr val="666666"/>
              </a:buClr>
              <a:buFont typeface="Verdana"/>
              <a:buChar char="●"/>
            </a:pPr>
            <a:r>
              <a:rPr lang="iw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המערכת תכיל דיווחים מהמשתמשים אודות חניות פנויות הפרוסות במרחב, ותיתן מידע זה למשתמש אשר מחפש חניה באזור הרלוונטי.</a:t>
            </a: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iw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איך נעשה זאת?</a:t>
            </a:r>
          </a:p>
          <a:p>
            <a:pPr indent="-228600" lvl="0" marL="457200" rtl="1" algn="r">
              <a:lnSpc>
                <a:spcPct val="115000"/>
              </a:lnSpc>
              <a:spcBef>
                <a:spcPts val="1000"/>
              </a:spcBef>
              <a:buClr>
                <a:srgbClr val="666666"/>
              </a:buClr>
              <a:buFont typeface="Verdana"/>
              <a:buChar char="●"/>
            </a:pPr>
            <a:r>
              <a:rPr lang="iw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משתמשים יוכלו לקבל דיווחים בזמן אמת ובו זמנית לדווח על חניות פנויות לטובת כולם.</a:t>
            </a: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iw" sz="24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2" type="body"/>
          </p:nvPr>
        </p:nvSpPr>
        <p:spPr>
          <a:xfrm>
            <a:off x="5483125" y="83625"/>
            <a:ext cx="35772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/>
              <a:t>מטרות</a:t>
            </a:r>
          </a:p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0" y="167275"/>
            <a:ext cx="5366700" cy="489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>
              <a:lnSpc>
                <a:spcPct val="115000"/>
              </a:lnSpc>
              <a:spcBef>
                <a:spcPts val="1000"/>
              </a:spcBef>
              <a:buNone/>
            </a:pPr>
            <a:r>
              <a:rPr b="1" lang="iw" sz="2400">
                <a:solidFill>
                  <a:srgbClr val="000000"/>
                </a:solidFill>
              </a:rPr>
              <a:t>מטרות משנה: </a:t>
            </a:r>
          </a:p>
          <a:p>
            <a:pPr lvl="0" rtl="1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rtl="1" algn="r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Char char="●"/>
            </a:pPr>
            <a:r>
              <a:rPr lang="iw" sz="2400">
                <a:solidFill>
                  <a:srgbClr val="666666"/>
                </a:solidFill>
              </a:rPr>
              <a:t>ניווט הנהג לחנייה הפנויה</a:t>
            </a:r>
          </a:p>
          <a:p>
            <a:pPr indent="-381000" lvl="0" marL="457200" rtl="1" algn="r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Char char="●"/>
            </a:pPr>
            <a:r>
              <a:rPr lang="iw" sz="2400">
                <a:solidFill>
                  <a:srgbClr val="666666"/>
                </a:solidFill>
              </a:rPr>
              <a:t>בקשת חנייה עתידית לפי מיקום וזמן</a:t>
            </a:r>
          </a:p>
          <a:p>
            <a:pPr indent="-381000" lvl="0" marL="457200" rtl="1" algn="r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Char char="●"/>
            </a:pPr>
            <a:r>
              <a:rPr lang="iw" sz="2400">
                <a:solidFill>
                  <a:srgbClr val="666666"/>
                </a:solidFill>
              </a:rPr>
              <a:t>דיווח על חנייה שתתפנה בעתיד לפי מיקום וזמן</a:t>
            </a:r>
          </a:p>
          <a:p>
            <a:pPr indent="-381000" lvl="0" marL="457200" rtl="1" algn="r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Char char="●"/>
            </a:pPr>
            <a:r>
              <a:rPr lang="iw" sz="2400">
                <a:solidFill>
                  <a:srgbClr val="666666"/>
                </a:solidFill>
              </a:rPr>
              <a:t>כלי פרסום לחניות בבעלות פרטית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93000" y="139600"/>
            <a:ext cx="8879100" cy="130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/>
              <a:t>הגישה לפתרון</a:t>
            </a:r>
          </a:p>
        </p:txBody>
      </p:sp>
      <p:sp>
        <p:nvSpPr>
          <p:cNvPr id="110" name="Shape 110"/>
          <p:cNvSpPr txBox="1"/>
          <p:nvPr>
            <p:ph idx="4294967295" type="subTitle"/>
          </p:nvPr>
        </p:nvSpPr>
        <p:spPr>
          <a:xfrm>
            <a:off x="76200" y="1443300"/>
            <a:ext cx="8879100" cy="34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alibri"/>
            </a:pPr>
            <a:r>
              <a:rPr lang="iw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המערכת תהיה אפליקציה היברידית.</a:t>
            </a:r>
          </a:p>
          <a:p>
            <a:pPr indent="-355600" lvl="0" marL="457200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alibri"/>
            </a:pPr>
            <a:r>
              <a:rPr lang="iw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כאשר משתמש מזהה חניה פנויה ב״אזור״ (AREA) הוא יכול לדווח עליה</a:t>
            </a:r>
          </a:p>
          <a:p>
            <a:pPr indent="-355600" lvl="0" marL="457200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alibri"/>
            </a:pPr>
            <a:r>
              <a:rPr lang="iw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המערכת תשמור את כל הדיווחים ב״מוקד העדכונים״ </a:t>
            </a:r>
          </a:p>
          <a:p>
            <a:pPr indent="-355600" lvl="0" marL="457200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alibri"/>
            </a:pPr>
            <a:r>
              <a:rPr lang="iw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כשמשתמש מחפש חניה פנויה הוא מעלה בקשה לחניה ב״אזור״ </a:t>
            </a:r>
          </a:p>
          <a:p>
            <a:pPr indent="-355600" lvl="0" marL="457200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alibri"/>
            </a:pPr>
            <a:r>
              <a:rPr lang="iw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המשתמש מקבל רשימת עדכונים הממוינת לפי סדר זמני העדכון.</a:t>
            </a:r>
          </a:p>
          <a:p>
            <a:pPr indent="-355600" lvl="0" marL="457200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alibri"/>
            </a:pPr>
            <a:r>
              <a:rPr lang="iw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כמו כן, משתמשים באותו ה״אזור״ מקבלים התראה</a:t>
            </a:r>
          </a:p>
          <a:p>
            <a:pPr indent="-355600" lvl="0" marL="457200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alibri"/>
            </a:pPr>
            <a:r>
              <a:rPr lang="iw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אם הם מפנים חניה הם מדווחים על ״חנייה פנויה״</a:t>
            </a:r>
          </a:p>
          <a:p>
            <a:pPr indent="-355600" lvl="0" marL="457200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Calibri"/>
            </a:pPr>
            <a:r>
              <a:rPr lang="iw" sz="2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קיימת אופציה לבקשת חניה עתידית / דיווח על פינוי חניה עתידית.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2" type="body"/>
          </p:nvPr>
        </p:nvSpPr>
        <p:spPr>
          <a:xfrm>
            <a:off x="5483125" y="83625"/>
            <a:ext cx="35634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/>
              <a:t>תרחישים</a:t>
            </a:r>
          </a:p>
          <a:p>
            <a:pPr lvl="0" rtl="1" algn="ctr">
              <a:spcBef>
                <a:spcPts val="0"/>
              </a:spcBef>
              <a:buNone/>
            </a:pPr>
            <a:r>
              <a:rPr lang="iw" sz="2400"/>
              <a:t>#1</a:t>
            </a:r>
          </a:p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292725" y="167275"/>
            <a:ext cx="5073900" cy="93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iw" sz="2400">
                <a:solidFill>
                  <a:srgbClr val="000000"/>
                </a:solidFill>
              </a:rPr>
              <a:t>הכירו את ליטל </a:t>
            </a:r>
            <a:r>
              <a:rPr b="1" lang="iw" sz="1400">
                <a:solidFill>
                  <a:schemeClr val="dk2"/>
                </a:solidFill>
              </a:rPr>
              <a:t>25, אבן גבירול, ת״א</a:t>
            </a:r>
          </a:p>
          <a:p>
            <a:pPr lvl="0" rtl="1" algn="r">
              <a:lnSpc>
                <a:spcPct val="115000"/>
              </a:lnSpc>
              <a:spcBef>
                <a:spcPts val="1000"/>
              </a:spcBef>
              <a:buNone/>
            </a:pPr>
            <a:r>
              <a:rPr b="1" lang="iw" sz="1400">
                <a:solidFill>
                  <a:srgbClr val="000000"/>
                </a:solidFill>
              </a:rPr>
              <a:t>סטודנטית ועובדת במשמרות במשרה חלקית.</a:t>
            </a: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1860920" y="2182474"/>
            <a:ext cx="2572303" cy="368451"/>
          </a:xfrm>
          <a:custGeom>
            <a:pathLst>
              <a:path extrusionOk="0" h="70822" w="61890">
                <a:moveTo>
                  <a:pt x="0" y="6703"/>
                </a:moveTo>
                <a:cubicBezTo>
                  <a:pt x="4155" y="468"/>
                  <a:pt x="19351" y="-2971"/>
                  <a:pt x="22303" y="3915"/>
                </a:cubicBezTo>
                <a:cubicBezTo>
                  <a:pt x="25964" y="12456"/>
                  <a:pt x="18986" y="22541"/>
                  <a:pt x="14497" y="30678"/>
                </a:cubicBezTo>
                <a:cubicBezTo>
                  <a:pt x="12970" y="33444"/>
                  <a:pt x="8862" y="36107"/>
                  <a:pt x="10036" y="39041"/>
                </a:cubicBezTo>
                <a:cubicBezTo>
                  <a:pt x="13556" y="47843"/>
                  <a:pt x="31768" y="32895"/>
                  <a:pt x="38472" y="39599"/>
                </a:cubicBezTo>
                <a:cubicBezTo>
                  <a:pt x="41103" y="42230"/>
                  <a:pt x="35317" y="50484"/>
                  <a:pt x="39030" y="50750"/>
                </a:cubicBezTo>
                <a:cubicBezTo>
                  <a:pt x="44788" y="51161"/>
                  <a:pt x="54913" y="44034"/>
                  <a:pt x="56314" y="49635"/>
                </a:cubicBezTo>
                <a:cubicBezTo>
                  <a:pt x="57359" y="53817"/>
                  <a:pt x="54641" y="58148"/>
                  <a:pt x="54641" y="62459"/>
                </a:cubicBezTo>
                <a:cubicBezTo>
                  <a:pt x="54641" y="66148"/>
                  <a:pt x="61890" y="67132"/>
                  <a:pt x="61890" y="708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lg" w="lg" type="none"/>
            <a:tailEnd len="lg" w="lg" type="stealth"/>
          </a:ln>
        </p:spPr>
      </p:sp>
      <p:pic>
        <p:nvPicPr>
          <p:cNvPr descr="lital.pn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00" y="278775"/>
            <a:ext cx="1322074" cy="1322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, Automobile, Motor, Auto, ..."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24" y="1867725"/>
            <a:ext cx="1484524" cy="751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Home icon black.png"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169" y="1776775"/>
            <a:ext cx="93345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1106425" y="1254625"/>
            <a:ext cx="4376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מגיעה בערב מאוחר בשעות בהן אין חנייה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788775" y="2886150"/>
            <a:ext cx="4716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מפעילה את האפליקציה ושולחת  ״REQUEST״</a:t>
            </a:r>
          </a:p>
        </p:txBody>
      </p:sp>
      <p:pic>
        <p:nvPicPr>
          <p:cNvPr descr="Smartphone, Mobile Phone ..." id="123" name="Shape 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25" y="4028375"/>
            <a:ext cx="531539" cy="9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981275" y="3386125"/>
            <a:ext cx="1826100" cy="751500"/>
          </a:xfrm>
          <a:prstGeom prst="cloudCallout">
            <a:avLst>
              <a:gd fmla="val -54119" name="adj1"/>
              <a:gd fmla="val 7998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Open ..." id="125" name="Shape 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8725" y="3521426"/>
            <a:ext cx="431200" cy="55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2606600" y="3921625"/>
            <a:ext cx="2934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 algn="ctr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REQUEST = 1 $MARTIES</a:t>
            </a:r>
          </a:p>
        </p:txBody>
      </p:sp>
      <p:pic>
        <p:nvPicPr>
          <p:cNvPr descr="minus smarties.png" id="127" name="Shape 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9450" y="4308474"/>
            <a:ext cx="751549" cy="7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2" type="body"/>
          </p:nvPr>
        </p:nvSpPr>
        <p:spPr>
          <a:xfrm>
            <a:off x="5483125" y="83625"/>
            <a:ext cx="3563400" cy="497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1" algn="ctr">
              <a:spcBef>
                <a:spcPts val="0"/>
              </a:spcBef>
              <a:buNone/>
            </a:pPr>
            <a:r>
              <a:rPr lang="iw" sz="2400"/>
              <a:t>תרחישים</a:t>
            </a:r>
          </a:p>
          <a:p>
            <a:pPr lvl="0" rtl="1" algn="ctr">
              <a:spcBef>
                <a:spcPts val="0"/>
              </a:spcBef>
              <a:buNone/>
            </a:pPr>
            <a:r>
              <a:rPr lang="iw" sz="2400"/>
              <a:t>#1</a:t>
            </a:r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292725" y="167275"/>
            <a:ext cx="5073900" cy="93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iw" sz="2400">
                <a:solidFill>
                  <a:srgbClr val="000000"/>
                </a:solidFill>
              </a:rPr>
              <a:t>ירון </a:t>
            </a:r>
            <a:r>
              <a:rPr b="1" lang="iw" sz="1400">
                <a:solidFill>
                  <a:schemeClr val="dk2"/>
                </a:solidFill>
              </a:rPr>
              <a:t>36, אבן גבירול, ת״א</a:t>
            </a:r>
          </a:p>
          <a:p>
            <a:pPr lvl="0" rtl="1" algn="r">
              <a:lnSpc>
                <a:spcPct val="115000"/>
              </a:lnSpc>
              <a:spcBef>
                <a:spcPts val="1000"/>
              </a:spcBef>
              <a:buNone/>
            </a:pPr>
            <a:r>
              <a:rPr b="1" lang="iw" sz="1400">
                <a:solidFill>
                  <a:srgbClr val="000000"/>
                </a:solidFill>
              </a:rPr>
              <a:t>מפתח תוכנה בהייטק</a:t>
            </a: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lvl="0" rtl="1" algn="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1106425" y="3235825"/>
            <a:ext cx="4376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מקבל התראה שמישהו באזור שלו מחפש חנייה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788775" y="1285950"/>
            <a:ext cx="4716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1">
              <a:spcBef>
                <a:spcPts val="0"/>
              </a:spcBef>
              <a:buFont typeface="Verdana"/>
              <a:buChar char="●"/>
            </a:pPr>
            <a:r>
              <a:rPr lang="iw">
                <a:latin typeface="Verdana"/>
                <a:ea typeface="Verdana"/>
                <a:cs typeface="Verdana"/>
                <a:sym typeface="Verdana"/>
              </a:rPr>
              <a:t>יוצא עם הכלב לסיבוב ומזהה חנייה פנויה</a:t>
            </a:r>
          </a:p>
        </p:txBody>
      </p:sp>
      <p:pic>
        <p:nvPicPr>
          <p:cNvPr descr="yoni.pn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0" y="179525"/>
            <a:ext cx="1167150" cy="116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ification.png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612" y="3575487"/>
            <a:ext cx="1484525" cy="148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g walk.png"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900" y="1654350"/>
            <a:ext cx="1603000" cy="158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parking.png"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25" y="1839426"/>
            <a:ext cx="1484525" cy="13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1519350" y="1853900"/>
            <a:ext cx="1798216" cy="236950"/>
          </a:xfrm>
          <a:custGeom>
            <a:pathLst>
              <a:path extrusionOk="0" h="9478" w="77501">
                <a:moveTo>
                  <a:pt x="77501" y="0"/>
                </a:moveTo>
                <a:cubicBezTo>
                  <a:pt x="56592" y="1044"/>
                  <a:pt x="35582" y="2584"/>
                  <a:pt x="15054" y="6690"/>
                </a:cubicBezTo>
                <a:cubicBezTo>
                  <a:pt x="10049" y="7690"/>
                  <a:pt x="5103" y="9478"/>
                  <a:pt x="0" y="9478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lg" w="lg" type="none"/>
            <a:tailEnd len="lg" w="lg" type="oval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